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312" r:id="rId4"/>
    <p:sldId id="294" r:id="rId5"/>
    <p:sldId id="260" r:id="rId6"/>
    <p:sldId id="261" r:id="rId7"/>
    <p:sldId id="262" r:id="rId8"/>
    <p:sldId id="263" r:id="rId9"/>
    <p:sldId id="307" r:id="rId10"/>
    <p:sldId id="313" r:id="rId11"/>
    <p:sldId id="304" r:id="rId12"/>
    <p:sldId id="308" r:id="rId13"/>
    <p:sldId id="266" r:id="rId14"/>
    <p:sldId id="268" r:id="rId15"/>
    <p:sldId id="267" r:id="rId16"/>
    <p:sldId id="277" r:id="rId17"/>
    <p:sldId id="269" r:id="rId18"/>
    <p:sldId id="270" r:id="rId19"/>
    <p:sldId id="271" r:id="rId20"/>
    <p:sldId id="272" r:id="rId21"/>
    <p:sldId id="273" r:id="rId22"/>
    <p:sldId id="309" r:id="rId23"/>
    <p:sldId id="305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311" r:id="rId33"/>
    <p:sldId id="310" r:id="rId34"/>
    <p:sldId id="287" r:id="rId35"/>
    <p:sldId id="289" r:id="rId36"/>
    <p:sldId id="306" r:id="rId37"/>
    <p:sldId id="297" r:id="rId38"/>
    <p:sldId id="298" r:id="rId39"/>
    <p:sldId id="299" r:id="rId40"/>
    <p:sldId id="300" r:id="rId41"/>
    <p:sldId id="274" r:id="rId42"/>
    <p:sldId id="301" r:id="rId43"/>
    <p:sldId id="276" r:id="rId44"/>
    <p:sldId id="302" r:id="rId45"/>
    <p:sldId id="290" r:id="rId46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QxPuXuaehGnWSCUlROXYCG1ko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3C3"/>
    <a:srgbClr val="4A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4D9069-A831-4FA0-973A-B1AB81BB493B}">
  <a:tblStyle styleId="{2C4D9069-A831-4FA0-973A-B1AB81BB49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4"/>
    <p:restoredTop sz="78451"/>
  </p:normalViewPr>
  <p:slideViewPr>
    <p:cSldViewPr snapToGrid="0" snapToObjects="1">
      <p:cViewPr varScale="1">
        <p:scale>
          <a:sx n="95" d="100"/>
          <a:sy n="95" d="100"/>
        </p:scale>
        <p:origin x="2496" y="184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569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028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aced22fbf_1_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8" name="Google Shape;168;g10aced22fb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80" name="Google Shape;28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3753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0949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1" name="Google Shape;27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2646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82" name="Google Shape;28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436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179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07" name="Google Shape;3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5" name="Google Shape;32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3010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33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4" name="Google Shape;33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74" name="Google Shape;74;p3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3" name="Google Shape;83;p3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2" name="Google Shape;102;p34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9" name="Google Shape;109;p35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624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0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Spring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">
  <p:cSld name="PollEverywhe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25"/>
          <p:cNvSpPr/>
          <p:nvPr/>
        </p:nvSpPr>
        <p:spPr>
          <a:xfrm>
            <a:off x="0" y="206019"/>
            <a:ext cx="9144000" cy="1063981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25"/>
          <p:cNvPicPr preferRelativeResize="0"/>
          <p:nvPr/>
        </p:nvPicPr>
        <p:blipFill rotWithShape="1">
          <a:blip r:embed="rId2">
            <a:alphaModFix/>
          </a:blip>
          <a:srcRect t="14966" b="14963"/>
          <a:stretch/>
        </p:blipFill>
        <p:spPr>
          <a:xfrm>
            <a:off x="241553" y="479874"/>
            <a:ext cx="3692944" cy="6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/>
          <p:nvPr/>
        </p:nvSpPr>
        <p:spPr>
          <a:xfrm>
            <a:off x="4944291" y="540630"/>
            <a:ext cx="3958156" cy="479667"/>
          </a:xfrm>
          <a:prstGeom prst="roundRect">
            <a:avLst>
              <a:gd name="adj" fmla="val 16667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at https://pollev.com/cse390b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374090" y="1316061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396875" y="2157944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213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"/>
              <a:buFont typeface="Courier New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1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/>
        </p:nvSpPr>
        <p:spPr>
          <a:xfrm>
            <a:off x="0" y="27429"/>
            <a:ext cx="914397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3: Time Management &amp; Boolean Arithmetic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 txBox="1"/>
          <p:nvPr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com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cse390b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90b/22sp/readings/r4_Negative%20Numbers%20in%20Binary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77724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Time Management &amp; Boolean Arithmetic</a:t>
            </a:r>
            <a:br>
              <a:rPr lang="en-US" dirty="0"/>
            </a:br>
            <a:endParaRPr sz="2400" i="1" dirty="0"/>
          </a:p>
        </p:txBody>
      </p:sp>
      <p:sp>
        <p:nvSpPr>
          <p:cNvPr id="46" name="Google Shape;46;p1"/>
          <p:cNvSpPr txBox="1">
            <a:spLocks noGrp="1"/>
          </p:cNvSpPr>
          <p:nvPr>
            <p:ph type="subTitle" idx="1"/>
          </p:nvPr>
        </p:nvSpPr>
        <p:spPr>
          <a:xfrm>
            <a:off x="685800" y="5305949"/>
            <a:ext cx="7913914" cy="1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Time Management, Binary and Boolean Arithmetic, Circuits for Adding Binary Numbers, Making Decisions in Hardware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Time Management Group Discussion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>
              <a:lnSpc>
                <a:spcPct val="100000"/>
              </a:lnSpc>
            </a:pPr>
            <a:r>
              <a:rPr lang="en-US" dirty="0"/>
              <a:t>Now that you’ve filled out your weekly time commitments, discuss in groups of 3-4: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What is one thing that is most surprising to you?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What is one thing you might change?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How might you use this time commitments sheet in the future?</a:t>
            </a:r>
            <a:endParaRPr dirty="0"/>
          </a:p>
          <a:p>
            <a:pPr marL="365761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</a:pPr>
            <a:endParaRPr lang="en-US" dirty="0"/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36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Time Management</a:t>
            </a:r>
            <a:endParaRPr dirty="0">
              <a:solidFill>
                <a:schemeClr val="tx1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</a:rPr>
              <a:t>Weekly Time Commitments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A2A85"/>
                </a:solidFill>
              </a:rPr>
              <a:t>Binary and Boolean Arithmetic</a:t>
            </a:r>
            <a:endParaRPr b="1" dirty="0">
              <a:solidFill>
                <a:srgbClr val="4A2A85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b="1" dirty="0">
                <a:solidFill>
                  <a:srgbClr val="4A2A85"/>
                </a:solidFill>
              </a:rPr>
              <a:t>Addition Operator and Overflow</a:t>
            </a:r>
            <a:endParaRPr b="1" dirty="0">
              <a:solidFill>
                <a:srgbClr val="4A2A8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Circuits For Adding Binary Numbers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Half Adder, Full Adder</a:t>
            </a:r>
          </a:p>
          <a:p>
            <a:pPr marL="365761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</a:pPr>
            <a:endParaRPr lang="en-US" dirty="0"/>
          </a:p>
          <a:p>
            <a:pPr marL="347472" lvl="0" indent="-347472">
              <a:lnSpc>
                <a:spcPct val="100000"/>
              </a:lnSpc>
            </a:pPr>
            <a:r>
              <a:rPr lang="en-US" dirty="0"/>
              <a:t>Making Decisions in Hardware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Multiplexer (Mux) Logical Gate</a:t>
            </a: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73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99;p7">
            <a:extLst>
              <a:ext uri="{FF2B5EF4-FFF2-40B4-BE49-F238E27FC236}">
                <a16:creationId xmlns:a16="http://schemas.microsoft.com/office/drawing/2014/main" id="{2E885D94-BC5F-4B43-96C4-EC4647D3F765}"/>
              </a:ext>
            </a:extLst>
          </p:cNvPr>
          <p:cNvSpPr txBox="1">
            <a:spLocks/>
          </p:cNvSpPr>
          <p:nvPr/>
        </p:nvSpPr>
        <p:spPr>
          <a:xfrm>
            <a:off x="396875" y="242293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0b011011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0b011101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0b100011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0b100111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486855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is the binary representation of the decimal value of 29?</a:t>
            </a: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622EA-470D-0540-AB75-20713DC6D979}"/>
              </a:ext>
            </a:extLst>
          </p:cNvPr>
          <p:cNvSpPr/>
          <p:nvPr/>
        </p:nvSpPr>
        <p:spPr>
          <a:xfrm>
            <a:off x="371708" y="2927758"/>
            <a:ext cx="2665108" cy="501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What is Binary?</a:t>
            </a:r>
            <a:endParaRPr dirty="0"/>
          </a:p>
        </p:txBody>
      </p:sp>
      <p:sp>
        <p:nvSpPr>
          <p:cNvPr id="134" name="Google Shape;134;p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7186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 </a:t>
            </a:r>
            <a:r>
              <a:rPr lang="en-US" b="1" dirty="0"/>
              <a:t>base n</a:t>
            </a:r>
            <a:r>
              <a:rPr lang="en-US" dirty="0"/>
              <a:t> number system is a system of number representation with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dirty="0"/>
              <a:t> </a:t>
            </a:r>
            <a:r>
              <a:rPr lang="en-US" b="1" dirty="0"/>
              <a:t>symbols</a:t>
            </a:r>
          </a:p>
          <a:p>
            <a:pPr marL="804672" lvl="1" indent="-347472">
              <a:spcBef>
                <a:spcPts val="440"/>
              </a:spcBef>
              <a:buSzPts val="2080"/>
              <a:buFont typeface="Noto Sans Symbols"/>
              <a:buChar char="❖"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Decimal system is a </a:t>
            </a:r>
            <a:r>
              <a:rPr lang="en-US" b="1" dirty="0"/>
              <a:t>base 10</a:t>
            </a:r>
            <a:r>
              <a:rPr lang="en-US" dirty="0"/>
              <a:t> number system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Base 10 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0, 1, 2, 3, 4, 5, 6, 7, 8, 9 </a:t>
            </a:r>
            <a:r>
              <a:rPr lang="en-US" dirty="0"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(each called a </a:t>
            </a:r>
            <a:r>
              <a:rPr lang="en-US" b="1" dirty="0"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digit</a:t>
            </a:r>
            <a:r>
              <a:rPr lang="en-US" dirty="0"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Increase a number by moving to the next greatest symbol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Add another digit when we run out of symbols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Binary is a </a:t>
            </a:r>
            <a:r>
              <a:rPr lang="en-US" b="1" dirty="0"/>
              <a:t>base 2 </a:t>
            </a:r>
            <a:r>
              <a:rPr lang="en-US" dirty="0"/>
              <a:t>number system</a:t>
            </a:r>
            <a:endParaRPr dirty="0"/>
          </a:p>
          <a:p>
            <a:pPr marL="699516" lvl="1" indent="-342900"/>
            <a:r>
              <a:rPr lang="en-US" dirty="0"/>
              <a:t>Base 2 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 </a:t>
            </a:r>
            <a:r>
              <a:rPr lang="en-US" dirty="0"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(each called a </a:t>
            </a:r>
            <a:r>
              <a:rPr lang="en-US" b="1" dirty="0"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bit</a:t>
            </a:r>
            <a:r>
              <a:rPr lang="en-US" dirty="0"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)</a:t>
            </a:r>
            <a:endParaRPr lang="en-US"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Often prefixed with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</a:t>
            </a:r>
            <a:r>
              <a:rPr lang="en-US" dirty="0"/>
              <a:t> (e.g.,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0b1101</a:t>
            </a:r>
            <a:r>
              <a:rPr lang="en-US" dirty="0"/>
              <a:t>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0b10</a:t>
            </a:r>
            <a:r>
              <a:rPr lang="en-US" dirty="0"/>
              <a:t>)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Least-significant bit (LSB): </a:t>
            </a:r>
            <a:r>
              <a:rPr lang="en-US" dirty="0"/>
              <a:t>Lowest-order position of a binary value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Most-significant bit (MSB): </a:t>
            </a:r>
            <a:r>
              <a:rPr lang="en-US" dirty="0"/>
              <a:t>Highest-order position of a binary value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Representing Numbers in Base 2</a:t>
            </a:r>
            <a:endParaRPr dirty="0"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Binary numbers are identical, except in base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Describe a value by specifying multiples of powers of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For example, a breakdown of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0b1101</a:t>
            </a:r>
            <a:r>
              <a:rPr lang="en-US" dirty="0"/>
              <a:t> in binary (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13</a:t>
            </a:r>
            <a:r>
              <a:rPr lang="en-US" dirty="0"/>
              <a:t> in decimal)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149" name="Google Shape;149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6" name="Google Shape;150;p10" descr="Table showing conversion from the binary representation 1101 to the decimal representation 13. There are 3 columns, the first showing the binary value for each digit, the second showing the calculation of the decimal value based on the power of 2 for that digit, and the third showing the decimal weight of the binary digit" title="Binary to Decimal conversion">
            <a:extLst>
              <a:ext uri="{FF2B5EF4-FFF2-40B4-BE49-F238E27FC236}">
                <a16:creationId xmlns:a16="http://schemas.microsoft.com/office/drawing/2014/main" id="{64263BBF-5DB1-DC4A-AA2E-77E026301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786868"/>
              </p:ext>
            </p:extLst>
          </p:nvPr>
        </p:nvGraphicFramePr>
        <p:xfrm>
          <a:off x="1287712" y="3179066"/>
          <a:ext cx="6568576" cy="281925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642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144">
                  <a:extLst>
                    <a:ext uri="{9D8B030D-6E8A-4147-A177-3AD203B41FA5}">
                      <a16:colId xmlns:a16="http://schemas.microsoft.com/office/drawing/2014/main" val="3218522039"/>
                    </a:ext>
                  </a:extLst>
                </a:gridCol>
              </a:tblGrid>
              <a:tr h="48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5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Binary</a:t>
                      </a:r>
                      <a:endParaRPr sz="25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of 2</a:t>
                      </a:r>
                      <a:endParaRPr sz="2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Decimal</a:t>
                      </a:r>
                      <a:endParaRPr sz="2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of 10</a:t>
                      </a:r>
                      <a:endParaRPr sz="23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5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0b0001</a:t>
                      </a:r>
                      <a:endParaRPr sz="25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 × 2</a:t>
                      </a:r>
                      <a:r>
                        <a:rPr lang="en-US" sz="2300" b="0" u="none" strike="noStrike" cap="none" baseline="30000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300" b="0" u="none" strike="noStrike" cap="none" dirty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300" b="0" u="none" strike="noStrike" cap="none" dirty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 × 10</a:t>
                      </a:r>
                      <a:r>
                        <a:rPr lang="en-US" sz="2300" b="0" u="none" strike="noStrike" cap="none" baseline="30000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lang="en-US" sz="23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5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0b0010</a:t>
                      </a:r>
                      <a:endParaRPr sz="25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 × 2</a:t>
                      </a:r>
                      <a:r>
                        <a:rPr lang="en-US" sz="2300" b="0" u="none" strike="noStrike" cap="none" baseline="30000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7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2</a:t>
                      </a:r>
                      <a:endParaRPr sz="2300" b="0" u="none" strike="noStrike" cap="none" dirty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2 × 10</a:t>
                      </a:r>
                      <a:r>
                        <a:rPr lang="en-US" sz="2300" b="0" u="none" strike="noStrike" cap="none" baseline="30000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lang="en-US" sz="23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5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0b0100 </a:t>
                      </a:r>
                      <a:endParaRPr sz="25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 × 2</a:t>
                      </a:r>
                      <a:r>
                        <a:rPr lang="en-US" sz="2300" b="0" u="none" strike="noStrike" cap="none" baseline="30000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2</a:t>
                      </a:r>
                      <a:endParaRPr sz="17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4</a:t>
                      </a:r>
                      <a:endParaRPr sz="2300" b="0" u="none" strike="noStrike" cap="none" dirty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4 × 10</a:t>
                      </a:r>
                      <a:r>
                        <a:rPr lang="en-US" sz="2300" b="0" u="none" strike="noStrike" cap="none" baseline="30000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lang="en-US" sz="23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5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0b1000 </a:t>
                      </a:r>
                      <a:endParaRPr sz="25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 × 2</a:t>
                      </a:r>
                      <a:r>
                        <a:rPr lang="en-US" sz="2300" b="0" u="none" strike="noStrike" cap="none" baseline="30000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3</a:t>
                      </a:r>
                      <a:endParaRPr sz="23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3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8</a:t>
                      </a:r>
                      <a:endParaRPr sz="23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8 × 10</a:t>
                      </a:r>
                      <a:r>
                        <a:rPr lang="en-US" sz="2300" b="0" u="none" strike="noStrike" cap="none" baseline="30000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lang="en-US" sz="2300" b="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Representing Numbers in Binary</a:t>
            </a: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142" name="Google Shape;142;p9" descr="Table showing binary numbers and their equivalent decimal value. First column is the binary representation of a value, second column is the decimal representation" title="Binary and Decimal Numbers"/>
          <p:cNvGraphicFramePr/>
          <p:nvPr>
            <p:extLst>
              <p:ext uri="{D42A27DB-BD31-4B8C-83A1-F6EECF244321}">
                <p14:modId xmlns:p14="http://schemas.microsoft.com/office/powerpoint/2010/main" val="3222316015"/>
              </p:ext>
            </p:extLst>
          </p:nvPr>
        </p:nvGraphicFramePr>
        <p:xfrm>
          <a:off x="758093" y="1394204"/>
          <a:ext cx="7463700" cy="5097975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Binary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Decimal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0b000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0b001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0b010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2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0b011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3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0b100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4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0b101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5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0b110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6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0b111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7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...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...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Roadmap: Boolean Arithmetic</a:t>
            </a: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Addition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Subtraction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Comparison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&lt;, &gt;, ==, !=</a:t>
            </a:r>
            <a:r>
              <a:rPr lang="en-US"/>
              <a:t>)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Multiplication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Division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2562836" y="1454253"/>
            <a:ext cx="1942800" cy="365100"/>
          </a:xfrm>
          <a:prstGeom prst="wedgeRectCallout">
            <a:avLst>
              <a:gd name="adj1" fmla="val -74001"/>
              <a:gd name="adj2" fmla="val 19173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2926172" y="2410606"/>
            <a:ext cx="1942800" cy="365100"/>
          </a:xfrm>
          <a:prstGeom prst="wedgeRectCallout">
            <a:avLst>
              <a:gd name="adj1" fmla="val -72502"/>
              <a:gd name="adj2" fmla="val 20001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it for free!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5069944" y="3390365"/>
            <a:ext cx="1942800" cy="365100"/>
          </a:xfrm>
          <a:prstGeom prst="wedgeRectCallout">
            <a:avLst>
              <a:gd name="adj1" fmla="val -73846"/>
              <a:gd name="adj2" fmla="val 15509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it for free!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3425963" y="4370123"/>
            <a:ext cx="2394600" cy="365100"/>
          </a:xfrm>
          <a:prstGeom prst="wedgeRectCallout">
            <a:avLst>
              <a:gd name="adj1" fmla="val -71290"/>
              <a:gd name="adj2" fmla="val 16338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Postpone to software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2562836" y="5336473"/>
            <a:ext cx="2394600" cy="365100"/>
          </a:xfrm>
          <a:prstGeom prst="wedgeRectCallout">
            <a:avLst>
              <a:gd name="adj1" fmla="val -70478"/>
              <a:gd name="adj2" fmla="val 171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Postpone to software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Binary Addition</a:t>
            </a:r>
            <a:endParaRPr dirty="0"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How do we add two binary numbers?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As humans, we could convert to decimal and then back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None/>
            </a:pPr>
            <a:endParaRPr dirty="0"/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/>
              <a:t>Example: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0b101 + 0b010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First convert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0b101</a:t>
            </a:r>
            <a:r>
              <a:rPr lang="en-US" dirty="0"/>
              <a:t> to decimal (result is 5)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Next convert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0b010</a:t>
            </a:r>
            <a:r>
              <a:rPr lang="en-US" dirty="0"/>
              <a:t> to decimal (result is 2)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Add the decimal numbers and convert back to binary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5 + 2 = 7</a:t>
            </a:r>
            <a:r>
              <a:rPr lang="en-US" dirty="0"/>
              <a:t>, which is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0b111</a:t>
            </a:r>
            <a:r>
              <a:rPr lang="en-US" dirty="0"/>
              <a:t> in binary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What’s more useful is understanding the rules of binary addition so we can teach them to a computer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157" name="Google Shape;157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Study: Decimal Addition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4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Consider how we perform decimal addition</a:t>
            </a:r>
            <a:endParaRPr/>
          </a:p>
          <a:p>
            <a:pPr marL="699516" lvl="1" indent="-342900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Right to left (least significant place to most significant place)</a:t>
            </a:r>
            <a:endParaRPr/>
          </a:p>
          <a:p>
            <a:pPr marL="699516" lvl="1" indent="-342900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When a result is more than one digit, carry the “overflow”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165" name="Google Shape;165;p13" descr="This is a table depicting an example where adding two 4-bit numbers in binary. The table has four rows, each containing 4 digit spots listed from most significant bit to least significant bit left to right. The first is the row representing the carry bits (1 1 1 0). The second is a row representing x's value (0 0 1 1). The third is a row representing y's value (0 1 0 1). The last is a row representing the result (1 0 0 0). Note how the carry bit of the next column is determined by whether or not the previous column's bits create a result that fits in 1 or 2 bits. If the previous column's bits are 1 and 1, then the result is 10, and since we need 2 bits to represent 10, we place the 0 in the result for that column, and carry the 1 to the next column" title="Binary Addition Example"/>
          <p:cNvGraphicFramePr/>
          <p:nvPr/>
        </p:nvGraphicFramePr>
        <p:xfrm>
          <a:off x="2576965" y="3390629"/>
          <a:ext cx="4005950" cy="2943475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48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5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7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8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3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2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4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5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6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aced22fbf_1_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Binary Addition</a:t>
            </a:r>
            <a:endParaRPr/>
          </a:p>
        </p:txBody>
      </p:sp>
      <p:sp>
        <p:nvSpPr>
          <p:cNvPr id="171" name="Google Shape;171;g10aced22fbf_1_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4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 addition is conceptually the same as decimal addition</a:t>
            </a:r>
            <a:endParaRPr/>
          </a:p>
          <a:p>
            <a:pPr marL="699516" lvl="1" indent="-342900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Right to left (least significant place to most significant place)</a:t>
            </a:r>
            <a:endParaRPr/>
          </a:p>
          <a:p>
            <a:pPr marL="699516" lvl="1" indent="-342900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When a result is more than one digit, carry the “overflow”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172" name="Google Shape;172;g10aced22fbf_1_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173" name="Google Shape;173;g10aced22fbf_1_13" descr="This is a table depicting an example where adding two 4-bit numbers in binary. The table has four rows, each containing 4 digit spots listed from most significant bit to least significant bit left to right. The first is the row representing the carry bits (1 1 1 0). The second is a row representing x's value (0 0 1 1). The third is a row representing y's value (0 1 0 1). The last is a row representing the result (1 0 0 0). Note how the carry bit of the next column is determined by whether or not the previous column's bits create a result that fits in 1 or 2 bits. If the previous column's bits are 1 and 1, then the result is 10, and since we need 2 bits to represent 10, we place the 0 in the result for that column, and carry the 1 to the next column" title="Binary Addition Example"/>
          <p:cNvGraphicFramePr/>
          <p:nvPr/>
        </p:nvGraphicFramePr>
        <p:xfrm>
          <a:off x="2576965" y="3390629"/>
          <a:ext cx="4005950" cy="2943475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48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 With Your CSE 390B Peers</a:t>
            </a:r>
            <a:endParaRPr dirty="0"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Download Discord from </a:t>
            </a:r>
            <a:r>
              <a:rPr lang="en-US" u="sng" dirty="0">
                <a:solidFill>
                  <a:srgbClr val="0463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https://discord.com/download</a:t>
            </a:r>
            <a:endParaRPr dirty="0">
              <a:solidFill>
                <a:srgbClr val="0463C3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Log in or create an account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Click on 	      icon in left-most column to create channel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Select “Create My Own”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Select “For me and my friends”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Give your server a name! (e.g., “CSE 390B 22sp”)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 the		      button to invite peers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Create some text and voice channels. Some ideas: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Text: #projects, #questions, #chill, #random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Voice: 🔊 Study Room, 🔊 Lounge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Feel free to connect via Slack, Messenger, etc. too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1" name="Google Shape;61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62" name="Google Shape;6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2074" y="2368890"/>
            <a:ext cx="500385" cy="5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4933" y="4005763"/>
            <a:ext cx="1533725" cy="5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Binary Overflow</a:t>
            </a:r>
            <a:endParaRPr dirty="0"/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What if there’s a carry bit in the last column?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181" name="Google Shape;181;p14"/>
          <p:cNvGraphicFramePr/>
          <p:nvPr/>
        </p:nvGraphicFramePr>
        <p:xfrm>
          <a:off x="2241353" y="3517196"/>
          <a:ext cx="4027250" cy="290515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4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Binary Overflow</a:t>
            </a:r>
            <a:endParaRPr dirty="0"/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What if there’s a carry bit in the last column?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We can’t represent it in our fixed-width numbers</a:t>
            </a:r>
            <a:endParaRPr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We are going to “drop” or ignore the extra carry bit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188" name="Google Shape;18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aphicFrame>
        <p:nvGraphicFramePr>
          <p:cNvPr id="189" name="Google Shape;189;p6"/>
          <p:cNvGraphicFramePr/>
          <p:nvPr/>
        </p:nvGraphicFramePr>
        <p:xfrm>
          <a:off x="1609979" y="3517196"/>
          <a:ext cx="4661250" cy="290515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4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Five-minute Break!</a:t>
            </a:r>
            <a:endParaRPr dirty="0"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Feel free to stand up, stretch, use the restroom, drink some water, review your notes, or ask questions</a:t>
            </a: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We’ll be back at:</a:t>
            </a:r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Any song recommendations? Respond on Poll Everywhere at </a:t>
            </a:r>
            <a:r>
              <a:rPr lang="en-US" dirty="0">
                <a:solidFill>
                  <a:srgbClr val="0462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https://pollev.com/cse390b</a:t>
            </a:r>
            <a:endParaRPr lang="en-US" dirty="0">
              <a:solidFill>
                <a:srgbClr val="0462C2"/>
              </a:solidFill>
            </a:endParaRPr>
          </a:p>
          <a:p>
            <a:pPr marL="347472" lvl="0" indent="-347472"/>
            <a:endParaRPr lang="en-US" dirty="0">
              <a:solidFill>
                <a:srgbClr val="0462C2"/>
              </a:solidFill>
            </a:endParaRPr>
          </a:p>
          <a:p>
            <a:pPr marL="347472" indent="-347472"/>
            <a:r>
              <a:rPr lang="en-US" dirty="0"/>
              <a:t>Research shows mid-lecture breaks reduce the decline of attention (Olmsted, 1999)</a:t>
            </a:r>
          </a:p>
        </p:txBody>
      </p:sp>
      <p:sp>
        <p:nvSpPr>
          <p:cNvPr id="284" name="Google Shape;284;p5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64857-AB7F-2E46-910D-64CA11588FB7}"/>
              </a:ext>
            </a:extLst>
          </p:cNvPr>
          <p:cNvSpPr/>
          <p:nvPr/>
        </p:nvSpPr>
        <p:spPr>
          <a:xfrm>
            <a:off x="0" y="6457255"/>
            <a:ext cx="8647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Olmsted III, John. “The Mid-Lecture Break: When Less Is More.” </a:t>
            </a:r>
            <a:r>
              <a:rPr lang="en-US" sz="1000" i="1" dirty="0"/>
              <a:t>Journal of Chemical Education</a:t>
            </a:r>
            <a:r>
              <a:rPr lang="en-US" sz="1000" dirty="0"/>
              <a:t> (1999). https://</a:t>
            </a:r>
            <a:r>
              <a:rPr lang="en-US" sz="1000" dirty="0" err="1"/>
              <a:t>pubs.acs.org</a:t>
            </a:r>
            <a:r>
              <a:rPr lang="en-US" sz="1000" dirty="0"/>
              <a:t>/</a:t>
            </a:r>
            <a:r>
              <a:rPr lang="en-US" sz="1000" dirty="0" err="1"/>
              <a:t>doi</a:t>
            </a:r>
            <a:r>
              <a:rPr lang="en-US" sz="1000" dirty="0"/>
              <a:t>/abs/10.1021/ed076p525.</a:t>
            </a:r>
          </a:p>
        </p:txBody>
      </p:sp>
    </p:spTree>
    <p:extLst>
      <p:ext uri="{BB962C8B-B14F-4D97-AF65-F5344CB8AC3E}">
        <p14:creationId xmlns:p14="http://schemas.microsoft.com/office/powerpoint/2010/main" val="243207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Time Management</a:t>
            </a:r>
            <a:endParaRPr dirty="0">
              <a:solidFill>
                <a:schemeClr val="tx1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</a:rPr>
              <a:t>Weekly Time Commitments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Binary and Boolean Arithmetic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Addition Operator and Overflow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A2A85"/>
                </a:solidFill>
              </a:rPr>
              <a:t>Circuits For Adding Binary Numbers</a:t>
            </a:r>
            <a:endParaRPr b="1" dirty="0">
              <a:solidFill>
                <a:srgbClr val="4A2A85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b="1" dirty="0">
                <a:solidFill>
                  <a:srgbClr val="4A2A85"/>
                </a:solidFill>
              </a:rPr>
              <a:t>Half Adder, Full Adder</a:t>
            </a:r>
          </a:p>
          <a:p>
            <a:pPr marL="365761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</a:pPr>
            <a:endParaRPr lang="en-US" dirty="0"/>
          </a:p>
          <a:p>
            <a:pPr marL="347472" lvl="0" indent="-347472">
              <a:lnSpc>
                <a:spcPct val="100000"/>
              </a:lnSpc>
            </a:pPr>
            <a:r>
              <a:rPr lang="en-US" dirty="0"/>
              <a:t>Making Decisions in Hardware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Multiplexer (Mux) Logical Gate</a:t>
            </a: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8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Half Adder</a:t>
            </a:r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822865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Circuit for adding two bits together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Takes in two inputs: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dirty="0"/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dirty="0"/>
              <a:t>is the first bit being added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b </a:t>
            </a:r>
            <a:r>
              <a:rPr lang="en-US" dirty="0"/>
              <a:t>is the corresponding bit to be added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32" name="Google Shape;232;p18" descr="Circuit diagram depicting a half adder. It shows the two inputs on the left, a and b, and the two outputs on the right, sum and carry" title="Circuit Diagram of Half Ad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500" y="435676"/>
            <a:ext cx="2978075" cy="12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/>
          <p:nvPr/>
        </p:nvSpPr>
        <p:spPr>
          <a:xfrm>
            <a:off x="357018" y="3890626"/>
            <a:ext cx="543847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two outputs: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carry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516" marR="0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value to be put for this column in the result</a:t>
            </a:r>
            <a:endParaRPr sz="22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99516" marR="0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carry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value to be carried over to the next column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5731098" y="3793787"/>
            <a:ext cx="3412902" cy="30635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/**</a:t>
            </a:r>
            <a:endParaRPr sz="1500" b="0" i="0" u="none" strike="noStrike" cap="none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* Computes the sum of 2 bits</a:t>
            </a:r>
            <a:endParaRPr sz="1500" b="0" i="0" u="none" strike="noStrike" cap="none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*/</a:t>
            </a:r>
            <a:endParaRPr sz="1500" b="0" i="0" u="none" strike="noStrike" cap="none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500" b="0" i="0" u="none" strike="noStrike" cap="none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CHIP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HalfAdder {</a:t>
            </a:r>
            <a:endParaRPr sz="15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500" b="0" i="0" u="none" strike="noStrike" cap="none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a, b;</a:t>
            </a:r>
            <a:endParaRPr sz="15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500" b="0" i="0" u="none" strike="noStrike" cap="none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sum, carry;</a:t>
            </a:r>
            <a:endParaRPr sz="15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500" b="0" i="0" u="none" strike="noStrike" cap="none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PARTS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5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   // Put your code here:</a:t>
            </a:r>
            <a:endParaRPr sz="1500" b="0" i="0" u="none" strike="noStrike" cap="none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rgbClr val="00997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5" name="Google Shape;235;p18"/>
          <p:cNvGraphicFramePr/>
          <p:nvPr>
            <p:extLst>
              <p:ext uri="{D42A27DB-BD31-4B8C-83A1-F6EECF244321}">
                <p14:modId xmlns:p14="http://schemas.microsoft.com/office/powerpoint/2010/main" val="1140899404"/>
              </p:ext>
            </p:extLst>
          </p:nvPr>
        </p:nvGraphicFramePr>
        <p:xfrm>
          <a:off x="5948503" y="1766003"/>
          <a:ext cx="2978075" cy="188964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82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Half Adder Example</a:t>
            </a:r>
            <a:endParaRPr dirty="0"/>
          </a:p>
        </p:txBody>
      </p:sp>
      <p:sp>
        <p:nvSpPr>
          <p:cNvPr id="241" name="Google Shape;241;p19"/>
          <p:cNvSpPr/>
          <p:nvPr/>
        </p:nvSpPr>
        <p:spPr>
          <a:xfrm>
            <a:off x="1109943" y="3626607"/>
            <a:ext cx="1534195" cy="360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1109943" y="4001696"/>
            <a:ext cx="1534196" cy="360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graphicFrame>
        <p:nvGraphicFramePr>
          <p:cNvPr id="244" name="Google Shape;244;p19"/>
          <p:cNvGraphicFramePr/>
          <p:nvPr/>
        </p:nvGraphicFramePr>
        <p:xfrm>
          <a:off x="3566380" y="3429000"/>
          <a:ext cx="3555075" cy="2785375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31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" name="Google Shape;245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187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0b0111 + 0b0101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For the right-most (least significant) column: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= 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b = 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sum = 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carry = 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Half Adder Example</a:t>
            </a:r>
            <a:endParaRPr dirty="0"/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Boolean expressions:</a:t>
            </a:r>
            <a:endParaRPr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sum = 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carry =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graphicFrame>
        <p:nvGraphicFramePr>
          <p:cNvPr id="260" name="Google Shape;260;p21" descr="Truth table for half adder. Has four columns, one for the a input, one for the b input, one for the sum output, and one for the carry output. The a and b inputs are filled in with all possible combinations. The sum and carry outputs are left blank to be filled in during the group work" title="Half Adder Truth Table"/>
          <p:cNvGraphicFramePr/>
          <p:nvPr/>
        </p:nvGraphicFramePr>
        <p:xfrm>
          <a:off x="2662200" y="3258286"/>
          <a:ext cx="3819600" cy="2906525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95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Half Adder Group Work</a:t>
            </a:r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Determine the half adder logical Boolean expression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First, fill in the truth table values for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sum</a:t>
            </a:r>
            <a:r>
              <a:rPr lang="en-US" dirty="0"/>
              <a:t> and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carry</a:t>
            </a:r>
            <a:r>
              <a:rPr lang="en-US" dirty="0"/>
              <a:t> based on the inputs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Then, develop a Boolean expression for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sum</a:t>
            </a:r>
            <a:r>
              <a:rPr lang="en-US" dirty="0"/>
              <a:t> and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carry</a:t>
            </a:r>
            <a:r>
              <a:rPr lang="en-US" dirty="0"/>
              <a:t> based on the truth table</a:t>
            </a: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Five-minute group discussion, identify one person to share each of the following as a large group: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Overview of what the half adder does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Thought process for reaching the Boolean expression for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Thought process for reaching the Boolean expression for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carry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52" name="Google Shape;252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Half Adder Example</a:t>
            </a:r>
            <a:endParaRPr dirty="0"/>
          </a:p>
        </p:txBody>
      </p:sp>
      <p:sp>
        <p:nvSpPr>
          <p:cNvPr id="266" name="Google Shape;266;p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Boolean expressions:</a:t>
            </a:r>
            <a:endParaRPr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sum = a XOR b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carry = a AND b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aphicFrame>
        <p:nvGraphicFramePr>
          <p:cNvPr id="268" name="Google Shape;268;p7" descr="Truth table for half adder. Has four columns, one for the a input, one for the b input, one for the sum output, and one for the carry output. The a and b inputs are filled in with all possible combinations. The sum and carry outputs are left blank to be filled in during the group work" title="Half Adder Truth Table"/>
          <p:cNvGraphicFramePr/>
          <p:nvPr/>
        </p:nvGraphicFramePr>
        <p:xfrm>
          <a:off x="2662200" y="3258286"/>
          <a:ext cx="3819600" cy="2906525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95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6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2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5" descr="Circuit diagram depicting a full adder. It shows the three inputs on the left, a, b, and c, and the two outputs on the right, sum and carry" title="Full Adder Circuit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8625" y="304000"/>
            <a:ext cx="2754075" cy="12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5"/>
          <p:cNvSpPr/>
          <p:nvPr/>
        </p:nvSpPr>
        <p:spPr>
          <a:xfrm>
            <a:off x="5731098" y="3953629"/>
            <a:ext cx="3412902" cy="29037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/**</a:t>
            </a:r>
            <a:endParaRPr sz="1500" b="0" i="0" u="none" strike="noStrike" cap="none" dirty="0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* Computes the sum of 3 bits</a:t>
            </a:r>
            <a:endParaRPr sz="1500" b="0" i="0" u="none" strike="noStrike" cap="none" dirty="0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*/</a:t>
            </a:r>
            <a:endParaRPr sz="1500" b="0" i="0" u="none" strike="noStrike" cap="none" dirty="0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5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CHIP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FullAdder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5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5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a, b, c;</a:t>
            </a:r>
            <a:endParaRPr sz="15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5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sum, carry;</a:t>
            </a:r>
            <a:endParaRPr sz="15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5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PARTS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5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   // Put your code here:</a:t>
            </a:r>
            <a:endParaRPr sz="1500" b="0" i="0" u="none" strike="noStrike" cap="none" dirty="0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rgbClr val="00997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Full Adder</a:t>
            </a:r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252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Circuit for adding three bits together (two bits </a:t>
            </a:r>
            <a:r>
              <a:rPr lang="en-US" i="1" dirty="0"/>
              <a:t>and</a:t>
            </a:r>
            <a:r>
              <a:rPr lang="en-US" dirty="0"/>
              <a:t> carry bit together from previous column)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dirty="0"/>
              <a:t>is the first bit being added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b </a:t>
            </a:r>
            <a:r>
              <a:rPr lang="en-US" dirty="0"/>
              <a:t>is the corresponding bit to be added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c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dirty="0"/>
              <a:t>the carry bit from the right column</a:t>
            </a:r>
            <a:endParaRPr dirty="0"/>
          </a:p>
        </p:txBody>
      </p:sp>
      <p:sp>
        <p:nvSpPr>
          <p:cNvPr id="277" name="Google Shape;277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78" name="Google Shape;278;p55"/>
          <p:cNvSpPr txBox="1"/>
          <p:nvPr/>
        </p:nvSpPr>
        <p:spPr>
          <a:xfrm>
            <a:off x="357018" y="3890626"/>
            <a:ext cx="543847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two outputs: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carry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9516" marR="0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value to be put for this column in the result</a:t>
            </a:r>
            <a:endParaRPr sz="2200" b="0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99516" marR="0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carry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value to be carried over to the next column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55"/>
          <p:cNvGraphicFramePr/>
          <p:nvPr/>
        </p:nvGraphicFramePr>
        <p:xfrm>
          <a:off x="5948503" y="1904146"/>
          <a:ext cx="2978075" cy="188964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82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9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19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Check-in</a:t>
            </a:r>
            <a:endParaRPr dirty="0"/>
          </a:p>
        </p:txBody>
      </p:sp>
      <p:sp>
        <p:nvSpPr>
          <p:cNvPr id="99" name="Google Shape;99;p8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37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How has Project 2 been going?</a:t>
            </a:r>
          </a:p>
          <a:p>
            <a:pPr marL="804672" lvl="1" indent="-347472"/>
            <a:endParaRPr lang="en-US" altLang="zh-CN" dirty="0"/>
          </a:p>
          <a:p>
            <a:pPr marL="347472" indent="-347472"/>
            <a:r>
              <a:rPr lang="en-US" dirty="0"/>
              <a:t>What questions do you have about Project 2?</a:t>
            </a:r>
            <a:endParaRPr lang="en-US" altLang="zh-CN" dirty="0"/>
          </a:p>
          <a:p>
            <a:pPr marL="649224" lvl="1" indent="-283462">
              <a:buSzPts val="2080"/>
            </a:pPr>
            <a:r>
              <a:rPr lang="en-US" altLang="zh-CN" dirty="0" err="1"/>
              <a:t>HardwareSimulator</a:t>
            </a:r>
            <a:r>
              <a:rPr lang="en-US" altLang="zh-CN" dirty="0"/>
              <a:t> or GitLab setup-related issues?</a:t>
            </a:r>
          </a:p>
          <a:p>
            <a:pPr marL="347472" indent="-347472"/>
            <a:endParaRPr lang="en-US" dirty="0"/>
          </a:p>
          <a:p>
            <a:pPr marL="347472" indent="-347472"/>
            <a:r>
              <a:rPr lang="en-US" dirty="0"/>
              <a:t>You’ll discuss with your TA about the Study Skills Inventory and revisit it at the end of the quarter</a:t>
            </a:r>
          </a:p>
          <a:p>
            <a:pPr marL="347472" indent="-347472"/>
            <a:endParaRPr lang="en-US" dirty="0"/>
          </a:p>
          <a:p>
            <a:pPr marL="347472" indent="-347472"/>
            <a:r>
              <a:rPr lang="en-US" dirty="0"/>
              <a:t>Read Part II Tips for guidance on how to begin technical portion</a:t>
            </a:r>
          </a:p>
          <a:p>
            <a:pPr marL="347472" indent="-347472"/>
            <a:endParaRPr lang="en-US" dirty="0"/>
          </a:p>
          <a:p>
            <a:pPr marL="649224" lvl="1" indent="-283462">
              <a:buSzPts val="2080"/>
            </a:pPr>
            <a:endParaRPr lang="en-US" altLang="zh-CN" dirty="0"/>
          </a:p>
          <a:p>
            <a:pPr marL="649224" lvl="1" indent="-283462">
              <a:buSzPts val="2080"/>
            </a:pPr>
            <a:endParaRPr lang="en-US"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9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9"/>
          <p:cNvSpPr/>
          <p:nvPr/>
        </p:nvSpPr>
        <p:spPr>
          <a:xfrm>
            <a:off x="1094703" y="3994086"/>
            <a:ext cx="1534195" cy="360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9"/>
          <p:cNvSpPr/>
          <p:nvPr/>
        </p:nvSpPr>
        <p:spPr>
          <a:xfrm>
            <a:off x="1094702" y="4379135"/>
            <a:ext cx="1534197" cy="360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Full Adder</a:t>
            </a:r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graphicFrame>
        <p:nvGraphicFramePr>
          <p:cNvPr id="288" name="Google Shape;288;p59"/>
          <p:cNvGraphicFramePr/>
          <p:nvPr/>
        </p:nvGraphicFramePr>
        <p:xfrm>
          <a:off x="3566380" y="3429000"/>
          <a:ext cx="3555075" cy="2785375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31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endParaRPr sz="26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strike="noStrike" cap="none">
                          <a:solidFill>
                            <a:srgbClr val="BFBFBF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600" u="none" strike="noStrike" cap="none">
                        <a:solidFill>
                          <a:srgbClr val="BFBFBF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9" name="Google Shape;289;p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255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0b0111 + 0b0101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For the second (second least significant) column: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= 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b = 0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c = 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sum = 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carry =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Full Adder Truth Table</a:t>
            </a:r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graphicFrame>
        <p:nvGraphicFramePr>
          <p:cNvPr id="296" name="Google Shape;296;p16" descr="Truth table for full adder. Has five columns, one for the a input, one for the b input, one for the c input, one for the sum output, and one for the carry output. Shows the values of sum and carry for all possible input combinations." title="Full Adder Truth Table"/>
          <p:cNvGraphicFramePr/>
          <p:nvPr/>
        </p:nvGraphicFramePr>
        <p:xfrm>
          <a:off x="473600" y="1330250"/>
          <a:ext cx="5932625" cy="505980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1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99;p7">
            <a:extLst>
              <a:ext uri="{FF2B5EF4-FFF2-40B4-BE49-F238E27FC236}">
                <a16:creationId xmlns:a16="http://schemas.microsoft.com/office/drawing/2014/main" id="{2E885D94-BC5F-4B43-96C4-EC4647D3F765}"/>
              </a:ext>
            </a:extLst>
          </p:cNvPr>
          <p:cNvSpPr txBox="1">
            <a:spLocks/>
          </p:cNvSpPr>
          <p:nvPr/>
        </p:nvSpPr>
        <p:spPr>
          <a:xfrm>
            <a:off x="396875" y="242293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sum = 0, carry = 0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sum = 0, carry = 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sum = 1, carry = 0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sum = 1, carry = 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486855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are the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  <a:r>
              <a:rPr lang="en-US" sz="2600" dirty="0"/>
              <a:t> and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carry</a:t>
            </a:r>
            <a:r>
              <a:rPr lang="en-US" sz="2600" dirty="0"/>
              <a:t> bits when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a=0</a:t>
            </a:r>
            <a:r>
              <a:rPr lang="en-US" sz="2600" dirty="0"/>
              <a:t>,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b=1</a:t>
            </a:r>
            <a:r>
              <a:rPr lang="en-US" sz="2600" dirty="0"/>
              <a:t>, and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c=1</a:t>
            </a:r>
            <a:r>
              <a:rPr lang="en-US" sz="2600" dirty="0"/>
              <a:t>?</a:t>
            </a: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graphicFrame>
        <p:nvGraphicFramePr>
          <p:cNvPr id="5" name="Google Shape;296;p16" descr="Truth table for full adder. Has five columns, one for the a input, one for the b input, one for the c input, one for the sum output, and one for the carry output. Shows the values of sum and carry for all possible input combinations." title="Full Adder Truth Table">
            <a:extLst>
              <a:ext uri="{FF2B5EF4-FFF2-40B4-BE49-F238E27FC236}">
                <a16:creationId xmlns:a16="http://schemas.microsoft.com/office/drawing/2014/main" id="{158248BE-0E60-5940-AD82-A79101198E93}"/>
              </a:ext>
            </a:extLst>
          </p:cNvPr>
          <p:cNvGraphicFramePr/>
          <p:nvPr/>
        </p:nvGraphicFramePr>
        <p:xfrm>
          <a:off x="3857945" y="2122631"/>
          <a:ext cx="4911965" cy="414501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98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?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?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A70F76C-5EB9-144A-9E67-95E9123F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24" y="3945214"/>
            <a:ext cx="505017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17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96;p16" descr="Truth table for full adder. Has five columns, one for the a input, one for the b input, one for the c input, one for the sum output, and one for the carry output. Shows the values of sum and carry for all possible input combinations." title="Full Adder Truth Table">
            <a:extLst>
              <a:ext uri="{FF2B5EF4-FFF2-40B4-BE49-F238E27FC236}">
                <a16:creationId xmlns:a16="http://schemas.microsoft.com/office/drawing/2014/main" id="{158248BE-0E60-5940-AD82-A79101198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02884"/>
              </p:ext>
            </p:extLst>
          </p:nvPr>
        </p:nvGraphicFramePr>
        <p:xfrm>
          <a:off x="3857945" y="2122631"/>
          <a:ext cx="4911965" cy="414501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98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A70F76C-5EB9-144A-9E67-95E9123F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24" y="3945214"/>
            <a:ext cx="5050172" cy="533400"/>
          </a:xfrm>
          <a:prstGeom prst="rect">
            <a:avLst/>
          </a:prstGeom>
        </p:spPr>
      </p:pic>
      <p:sp>
        <p:nvSpPr>
          <p:cNvPr id="18" name="Google Shape;199;p7">
            <a:extLst>
              <a:ext uri="{FF2B5EF4-FFF2-40B4-BE49-F238E27FC236}">
                <a16:creationId xmlns:a16="http://schemas.microsoft.com/office/drawing/2014/main" id="{2E885D94-BC5F-4B43-96C4-EC4647D3F765}"/>
              </a:ext>
            </a:extLst>
          </p:cNvPr>
          <p:cNvSpPr txBox="1">
            <a:spLocks/>
          </p:cNvSpPr>
          <p:nvPr/>
        </p:nvSpPr>
        <p:spPr>
          <a:xfrm>
            <a:off x="396875" y="242293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sum = 0, carry = 0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sum = 0, carry = 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sum = 1, carry = 0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sum = 1, carry = 1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486855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are the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sum</a:t>
            </a:r>
            <a:r>
              <a:rPr lang="en-US" sz="2600" dirty="0"/>
              <a:t> and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carry</a:t>
            </a:r>
            <a:r>
              <a:rPr lang="en-US" sz="2600" dirty="0"/>
              <a:t> bits when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a=0</a:t>
            </a:r>
            <a:r>
              <a:rPr lang="en-US" sz="2600" dirty="0"/>
              <a:t>,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b=1</a:t>
            </a:r>
            <a:r>
              <a:rPr lang="en-US" sz="2600" dirty="0"/>
              <a:t>, and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c=1</a:t>
            </a:r>
            <a:r>
              <a:rPr lang="en-US" sz="2600" dirty="0"/>
              <a:t>?</a:t>
            </a: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9E6CD-C715-984B-AF26-3FC3E8C0E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2935797"/>
            <a:ext cx="338656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62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Full Adder Truth Table</a:t>
            </a:r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graphicFrame>
        <p:nvGraphicFramePr>
          <p:cNvPr id="311" name="Google Shape;311;p29" descr="Truth table for full adder. Has five columns, one for the a input, one for the b input, one for the c input, one for the sum output, and one for the carry output. Shows the values of sum and carry for all possible input combinations." title="Full Adder Truth Table"/>
          <p:cNvGraphicFramePr/>
          <p:nvPr/>
        </p:nvGraphicFramePr>
        <p:xfrm>
          <a:off x="473600" y="1330250"/>
          <a:ext cx="5932625" cy="5059800"/>
        </p:xfrm>
        <a:graphic>
          <a:graphicData uri="http://schemas.openxmlformats.org/drawingml/2006/table">
            <a:tbl>
              <a:tblPr>
                <a:noFill/>
                <a:tableStyleId>{2C4D9069-A831-4FA0-973A-B1AB81BB493B}</a:tableStyleId>
              </a:tblPr>
              <a:tblGrid>
                <a:gridCol w="11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sum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carry</a:t>
                      </a:r>
                      <a:endParaRPr sz="2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Adds two 16-bit numbers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Connects the full adders for each column together (wires the out carry from one column to the in carry of the next) 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9" name="Google Shape;621;g8300141d06_3_162">
            <a:extLst>
              <a:ext uri="{FF2B5EF4-FFF2-40B4-BE49-F238E27FC236}">
                <a16:creationId xmlns:a16="http://schemas.microsoft.com/office/drawing/2014/main" id="{E55A79B0-441D-4844-B0F2-EAF1C5C7DB74}"/>
              </a:ext>
            </a:extLst>
          </p:cNvPr>
          <p:cNvSpPr/>
          <p:nvPr/>
        </p:nvSpPr>
        <p:spPr>
          <a:xfrm>
            <a:off x="7679541" y="3828765"/>
            <a:ext cx="202500" cy="1212900"/>
          </a:xfrm>
          <a:prstGeom prst="roundRect">
            <a:avLst>
              <a:gd name="adj" fmla="val 16667"/>
            </a:avLst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20;g8300141d06_3_162">
            <a:extLst>
              <a:ext uri="{FF2B5EF4-FFF2-40B4-BE49-F238E27FC236}">
                <a16:creationId xmlns:a16="http://schemas.microsoft.com/office/drawing/2014/main" id="{30CF6561-D454-2C49-AB7E-87008213A40E}"/>
              </a:ext>
            </a:extLst>
          </p:cNvPr>
          <p:cNvSpPr/>
          <p:nvPr/>
        </p:nvSpPr>
        <p:spPr>
          <a:xfrm>
            <a:off x="8056957" y="3828765"/>
            <a:ext cx="202500" cy="121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19;g8300141d06_3_162">
            <a:extLst>
              <a:ext uri="{FF2B5EF4-FFF2-40B4-BE49-F238E27FC236}">
                <a16:creationId xmlns:a16="http://schemas.microsoft.com/office/drawing/2014/main" id="{C968BB84-D87A-9843-8329-FF18329C29FD}"/>
              </a:ext>
            </a:extLst>
          </p:cNvPr>
          <p:cNvSpPr/>
          <p:nvPr/>
        </p:nvSpPr>
        <p:spPr>
          <a:xfrm>
            <a:off x="8423192" y="4279658"/>
            <a:ext cx="202500" cy="762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Multi-Bit Adder</a:t>
            </a:r>
            <a:endParaRPr/>
          </a:p>
        </p:txBody>
      </p:sp>
      <p:sp>
        <p:nvSpPr>
          <p:cNvPr id="329" name="Google Shape;329;p6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30" name="Google Shape;330;p61"/>
          <p:cNvSpPr/>
          <p:nvPr/>
        </p:nvSpPr>
        <p:spPr>
          <a:xfrm>
            <a:off x="708660" y="3335628"/>
            <a:ext cx="4657220" cy="3429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/**</a:t>
            </a:r>
            <a:endParaRPr sz="1400" b="0" i="0" u="none" strike="noStrike" cap="none" dirty="0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* Adds two 16-bit Two’s </a:t>
            </a:r>
            <a:r>
              <a:rPr lang="en-US" sz="1800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8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omplement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* values. Overflow is ignored.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*/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CHIP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Add16 {</a:t>
            </a:r>
            <a:endParaRPr sz="14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8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a[16], b[16];</a:t>
            </a:r>
            <a:endParaRPr sz="14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8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sum[16];</a:t>
            </a:r>
            <a:endParaRPr sz="14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800" b="0" i="0" u="none" strike="noStrike" cap="none" dirty="0">
                <a:solidFill>
                  <a:srgbClr val="3333CC"/>
                </a:solidFill>
                <a:latin typeface="Consolas"/>
                <a:ea typeface="Consolas"/>
                <a:cs typeface="Consolas"/>
                <a:sym typeface="Consolas"/>
              </a:rPr>
              <a:t>PARTS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18304"/>
                </a:solidFill>
                <a:latin typeface="Consolas"/>
                <a:ea typeface="Consolas"/>
                <a:cs typeface="Consolas"/>
                <a:sym typeface="Consolas"/>
              </a:rPr>
              <a:t>  // Put your code here: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830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61" descr="Circuit diagram of the Add16 chip, showing two 16 bit inputs a and b and one 16 bit output sum" title="Add16 Circuit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774" y="513889"/>
            <a:ext cx="3332725" cy="15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2;g8300141d06_3_162">
            <a:extLst>
              <a:ext uri="{FF2B5EF4-FFF2-40B4-BE49-F238E27FC236}">
                <a16:creationId xmlns:a16="http://schemas.microsoft.com/office/drawing/2014/main" id="{A920FF66-5FA1-9144-8156-23A644E89BBB}"/>
              </a:ext>
            </a:extLst>
          </p:cNvPr>
          <p:cNvSpPr txBox="1"/>
          <p:nvPr/>
        </p:nvSpPr>
        <p:spPr>
          <a:xfrm>
            <a:off x="5516307" y="3686168"/>
            <a:ext cx="309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</a:t>
            </a:r>
            <a:r>
              <a:rPr lang="en-US" sz="2400" b="1" dirty="0">
                <a:solidFill>
                  <a:srgbClr val="3C78D8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…</a:t>
            </a:r>
            <a:r>
              <a:rPr lang="en-US" sz="2400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0 0 1 1 1 0</a:t>
            </a:r>
            <a:endParaRPr sz="2400" b="1" dirty="0"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</p:txBody>
      </p:sp>
      <p:sp>
        <p:nvSpPr>
          <p:cNvPr id="12" name="Google Shape;626;g8300141d06_3_162">
            <a:extLst>
              <a:ext uri="{FF2B5EF4-FFF2-40B4-BE49-F238E27FC236}">
                <a16:creationId xmlns:a16="http://schemas.microsoft.com/office/drawing/2014/main" id="{2C2BA683-81D9-E943-B0A3-75B0BF9BFA3E}"/>
              </a:ext>
            </a:extLst>
          </p:cNvPr>
          <p:cNvSpPr txBox="1"/>
          <p:nvPr/>
        </p:nvSpPr>
        <p:spPr>
          <a:xfrm>
            <a:off x="5506743" y="4709421"/>
            <a:ext cx="2025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27;g8300141d06_3_162">
            <a:extLst>
              <a:ext uri="{FF2B5EF4-FFF2-40B4-BE49-F238E27FC236}">
                <a16:creationId xmlns:a16="http://schemas.microsoft.com/office/drawing/2014/main" id="{D8F41DDA-DD80-6B45-ACD5-178BC21FB50D}"/>
              </a:ext>
            </a:extLst>
          </p:cNvPr>
          <p:cNvSpPr txBox="1"/>
          <p:nvPr/>
        </p:nvSpPr>
        <p:spPr>
          <a:xfrm>
            <a:off x="5709236" y="5223908"/>
            <a:ext cx="2912901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… 1 1 1 0 0 0 1</a:t>
            </a:r>
            <a:endParaRPr sz="2400" b="1" dirty="0"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</p:txBody>
      </p:sp>
      <p:cxnSp>
        <p:nvCxnSpPr>
          <p:cNvPr id="14" name="Google Shape;628;g8300141d06_3_162">
            <a:extLst>
              <a:ext uri="{FF2B5EF4-FFF2-40B4-BE49-F238E27FC236}">
                <a16:creationId xmlns:a16="http://schemas.microsoft.com/office/drawing/2014/main" id="{41AAC2BE-5E10-3F44-8ED5-15742580266A}"/>
              </a:ext>
            </a:extLst>
          </p:cNvPr>
          <p:cNvCxnSpPr>
            <a:cxnSpLocks/>
          </p:cNvCxnSpPr>
          <p:nvPr/>
        </p:nvCxnSpPr>
        <p:spPr>
          <a:xfrm>
            <a:off x="5381774" y="5154408"/>
            <a:ext cx="3332725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629;g8300141d06_3_162">
            <a:extLst>
              <a:ext uri="{FF2B5EF4-FFF2-40B4-BE49-F238E27FC236}">
                <a16:creationId xmlns:a16="http://schemas.microsoft.com/office/drawing/2014/main" id="{6C7A66EB-762F-D849-8855-83066CCB4C66}"/>
              </a:ext>
            </a:extLst>
          </p:cNvPr>
          <p:cNvSpPr/>
          <p:nvPr/>
        </p:nvSpPr>
        <p:spPr>
          <a:xfrm>
            <a:off x="8369078" y="5345783"/>
            <a:ext cx="296100" cy="36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30;g8300141d06_3_162">
            <a:extLst>
              <a:ext uri="{FF2B5EF4-FFF2-40B4-BE49-F238E27FC236}">
                <a16:creationId xmlns:a16="http://schemas.microsoft.com/office/drawing/2014/main" id="{FEB85422-98F6-0E4D-A203-2FECC3550F17}"/>
              </a:ext>
            </a:extLst>
          </p:cNvPr>
          <p:cNvSpPr/>
          <p:nvPr/>
        </p:nvSpPr>
        <p:spPr>
          <a:xfrm>
            <a:off x="8006864" y="5345782"/>
            <a:ext cx="296100" cy="36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31;g8300141d06_3_162">
            <a:extLst>
              <a:ext uri="{FF2B5EF4-FFF2-40B4-BE49-F238E27FC236}">
                <a16:creationId xmlns:a16="http://schemas.microsoft.com/office/drawing/2014/main" id="{B3004D7C-F623-5D43-9E41-283EA2CBFB7D}"/>
              </a:ext>
            </a:extLst>
          </p:cNvPr>
          <p:cNvSpPr/>
          <p:nvPr/>
        </p:nvSpPr>
        <p:spPr>
          <a:xfrm>
            <a:off x="7644657" y="5345783"/>
            <a:ext cx="296100" cy="36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2;g8300141d06_3_162">
            <a:extLst>
              <a:ext uri="{FF2B5EF4-FFF2-40B4-BE49-F238E27FC236}">
                <a16:creationId xmlns:a16="http://schemas.microsoft.com/office/drawing/2014/main" id="{23902091-F914-5148-9CC6-A33488D246F6}"/>
              </a:ext>
            </a:extLst>
          </p:cNvPr>
          <p:cNvSpPr/>
          <p:nvPr/>
        </p:nvSpPr>
        <p:spPr>
          <a:xfrm>
            <a:off x="8010172" y="3774833"/>
            <a:ext cx="296100" cy="36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33;g8300141d06_3_162">
            <a:extLst>
              <a:ext uri="{FF2B5EF4-FFF2-40B4-BE49-F238E27FC236}">
                <a16:creationId xmlns:a16="http://schemas.microsoft.com/office/drawing/2014/main" id="{4B88ECCB-ED38-4D4C-A6A6-064BE497C10F}"/>
              </a:ext>
            </a:extLst>
          </p:cNvPr>
          <p:cNvSpPr/>
          <p:nvPr/>
        </p:nvSpPr>
        <p:spPr>
          <a:xfrm>
            <a:off x="7641700" y="3774833"/>
            <a:ext cx="296100" cy="36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34;g8300141d06_3_162">
            <a:extLst>
              <a:ext uri="{FF2B5EF4-FFF2-40B4-BE49-F238E27FC236}">
                <a16:creationId xmlns:a16="http://schemas.microsoft.com/office/drawing/2014/main" id="{EE66A657-E7A4-D340-9F6A-295C4A089C05}"/>
              </a:ext>
            </a:extLst>
          </p:cNvPr>
          <p:cNvSpPr/>
          <p:nvPr/>
        </p:nvSpPr>
        <p:spPr>
          <a:xfrm>
            <a:off x="7265937" y="3774833"/>
            <a:ext cx="296100" cy="365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25;g8300141d06_3_162">
            <a:extLst>
              <a:ext uri="{FF2B5EF4-FFF2-40B4-BE49-F238E27FC236}">
                <a16:creationId xmlns:a16="http://schemas.microsoft.com/office/drawing/2014/main" id="{17BB80EE-D6AB-3C49-9890-A75648740D94}"/>
              </a:ext>
            </a:extLst>
          </p:cNvPr>
          <p:cNvSpPr txBox="1"/>
          <p:nvPr/>
        </p:nvSpPr>
        <p:spPr>
          <a:xfrm>
            <a:off x="5867161" y="4145008"/>
            <a:ext cx="3036701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… 0 0 1 0 1 0 1</a:t>
            </a:r>
            <a:endParaRPr sz="2400" b="1" dirty="0"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… 1 0 1 1 1 0 0</a:t>
            </a:r>
            <a:endParaRPr sz="2400" b="1" dirty="0"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Time Management</a:t>
            </a:r>
            <a:endParaRPr dirty="0">
              <a:solidFill>
                <a:schemeClr val="tx1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</a:rPr>
              <a:t>Weekly Time Commitments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Binary and Boolean Arithmetic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Addition Operator and Overflow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Circuits For Adding Binary Numbers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Half Adder, Full Adder</a:t>
            </a:r>
          </a:p>
          <a:p>
            <a:pPr marL="365761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</a:pPr>
            <a:endParaRPr lang="en-US" dirty="0"/>
          </a:p>
          <a:p>
            <a:pPr marL="347472" lvl="0" indent="-347472">
              <a:lnSpc>
                <a:spcPct val="100000"/>
              </a:lnSpc>
            </a:pPr>
            <a:r>
              <a:rPr lang="en-US" b="1" dirty="0">
                <a:solidFill>
                  <a:srgbClr val="4A2A85"/>
                </a:solidFill>
              </a:rPr>
              <a:t>Making Decisions in Hardware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b="1" dirty="0">
                <a:solidFill>
                  <a:srgbClr val="4A2A85"/>
                </a:solidFill>
              </a:rPr>
              <a:t>Multiplexer (Mux) Logical Gate</a:t>
            </a: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542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Making Decisions in Hardware</a:t>
            </a:r>
            <a:endParaRPr dirty="0"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37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We write if / else statements in Java with the understanding that </a:t>
            </a:r>
            <a:r>
              <a:rPr lang="en-US" i="1" dirty="0"/>
              <a:t>only one </a:t>
            </a:r>
            <a:r>
              <a:rPr lang="en-US" dirty="0"/>
              <a:t>of the branches will run</a:t>
            </a:r>
          </a:p>
          <a:p>
            <a:pPr marL="640080" lvl="1" indent="-283464"/>
            <a:r>
              <a:rPr lang="en-US" dirty="0"/>
              <a:t>For example, in the following code, we expect to compute 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a &amp; 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a | 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(not both)</a:t>
            </a:r>
          </a:p>
          <a:p>
            <a:pPr marL="347472" lvl="0" indent="-347472"/>
            <a:endParaRPr lang="en-US" dirty="0"/>
          </a:p>
          <a:p>
            <a:pPr marL="347472" lvl="0" indent="-347472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In hardware, all circuits are always executing</a:t>
            </a:r>
          </a:p>
          <a:p>
            <a:pPr marL="640080" lvl="1" indent="-283464"/>
            <a:r>
              <a:rPr lang="en-US" dirty="0"/>
              <a:t>We can’t “turn off” a circuit based on a condition</a:t>
            </a:r>
          </a:p>
          <a:p>
            <a:pPr marL="640080" lvl="1" indent="-283464"/>
            <a:r>
              <a:rPr lang="en-US" dirty="0"/>
              <a:t>Instead, we create circuits for different conditions and choose which output based on a condition instead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182880" indent="-283464">
              <a:spcBef>
                <a:spcPts val="24"/>
              </a:spcBef>
              <a:buSzPts val="2420"/>
              <a:buChar char="▪"/>
            </a:pPr>
            <a:endParaRPr dirty="0"/>
          </a:p>
        </p:txBody>
      </p:sp>
      <p:sp>
        <p:nvSpPr>
          <p:cNvPr id="157" name="Google Shape;157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5443680" y="2844705"/>
            <a:ext cx="457200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(c == 0) { 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&amp; b;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 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| b;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2000" b="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Making Decisions in Hardware</a:t>
            </a: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500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We can use a </a:t>
            </a:r>
            <a:r>
              <a:rPr lang="en-US" b="1" dirty="0"/>
              <a:t>Multiplexer (Mux) gate</a:t>
            </a:r>
            <a:r>
              <a:rPr lang="en-US" dirty="0"/>
              <a:t> to choose which singular input to output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Takes three inputs: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 = a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 = b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 </a:t>
            </a:r>
            <a:r>
              <a:rPr lang="en-US" b="1" dirty="0"/>
              <a:t>Demultiplexer (</a:t>
            </a:r>
            <a:r>
              <a:rPr lang="en-US" b="1" dirty="0" err="1"/>
              <a:t>DMux</a:t>
            </a:r>
            <a:r>
              <a:rPr lang="en-US" b="1" dirty="0"/>
              <a:t>) gate </a:t>
            </a:r>
            <a:r>
              <a:rPr lang="en-US" dirty="0"/>
              <a:t>passes one input to one of several outputs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to the rest of the outputs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Takes two inputs: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= 0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0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= in</a:t>
            </a:r>
            <a:endParaRPr lang="en-US" dirty="0"/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dirty="0"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166" name="Google Shape;166;p14"/>
          <p:cNvSpPr/>
          <p:nvPr/>
        </p:nvSpPr>
        <p:spPr>
          <a:xfrm rot="5400000">
            <a:off x="6150142" y="2408006"/>
            <a:ext cx="1243324" cy="506870"/>
          </a:xfrm>
          <a:prstGeom prst="trapezoid">
            <a:avLst>
              <a:gd name="adj" fmla="val 69615"/>
            </a:avLst>
          </a:prstGeom>
          <a:solidFill>
            <a:srgbClr val="C9DA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4"/>
          <p:cNvCxnSpPr/>
          <p:nvPr/>
        </p:nvCxnSpPr>
        <p:spPr>
          <a:xfrm>
            <a:off x="6167481" y="2417513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14"/>
          <p:cNvCxnSpPr/>
          <p:nvPr/>
        </p:nvCxnSpPr>
        <p:spPr>
          <a:xfrm>
            <a:off x="6167481" y="2940861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9" name="Google Shape;169;p14"/>
          <p:cNvCxnSpPr/>
          <p:nvPr/>
        </p:nvCxnSpPr>
        <p:spPr>
          <a:xfrm>
            <a:off x="7009877" y="2676053"/>
            <a:ext cx="35072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14"/>
          <p:cNvCxnSpPr/>
          <p:nvPr/>
        </p:nvCxnSpPr>
        <p:spPr>
          <a:xfrm rot="10800000">
            <a:off x="6806515" y="3086232"/>
            <a:ext cx="0" cy="3474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14"/>
          <p:cNvSpPr txBox="1"/>
          <p:nvPr/>
        </p:nvSpPr>
        <p:spPr>
          <a:xfrm>
            <a:off x="6518369" y="2514454"/>
            <a:ext cx="522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5887648" y="2265992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5887648" y="2786972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6559519" y="3433704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7360605" y="2527331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8D093-F1AF-AB44-ADDA-E384AB7D7480}"/>
              </a:ext>
            </a:extLst>
          </p:cNvPr>
          <p:cNvSpPr txBox="1"/>
          <p:nvPr/>
        </p:nvSpPr>
        <p:spPr>
          <a:xfrm>
            <a:off x="6546735" y="2271555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5C3052-C1B4-D44B-B82C-ECAF129B8692}"/>
              </a:ext>
            </a:extLst>
          </p:cNvPr>
          <p:cNvSpPr txBox="1"/>
          <p:nvPr/>
        </p:nvSpPr>
        <p:spPr>
          <a:xfrm>
            <a:off x="6546735" y="2788333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7" name="Google Shape;166;p14">
            <a:extLst>
              <a:ext uri="{FF2B5EF4-FFF2-40B4-BE49-F238E27FC236}">
                <a16:creationId xmlns:a16="http://schemas.microsoft.com/office/drawing/2014/main" id="{BE637480-88E9-3C4A-A55D-30F3013DCE3A}"/>
              </a:ext>
            </a:extLst>
          </p:cNvPr>
          <p:cNvSpPr/>
          <p:nvPr/>
        </p:nvSpPr>
        <p:spPr>
          <a:xfrm rot="16200000" flipH="1">
            <a:off x="6877656" y="5177801"/>
            <a:ext cx="1243324" cy="506870"/>
          </a:xfrm>
          <a:prstGeom prst="trapezoid">
            <a:avLst>
              <a:gd name="adj" fmla="val 69615"/>
            </a:avLst>
          </a:prstGeom>
          <a:solidFill>
            <a:srgbClr val="C9DA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2E964-897E-1C4A-9165-24D31A680002}"/>
              </a:ext>
            </a:extLst>
          </p:cNvPr>
          <p:cNvSpPr txBox="1"/>
          <p:nvPr/>
        </p:nvSpPr>
        <p:spPr>
          <a:xfrm>
            <a:off x="7466288" y="5021162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18" name="Google Shape;167;p14">
            <a:extLst>
              <a:ext uri="{FF2B5EF4-FFF2-40B4-BE49-F238E27FC236}">
                <a16:creationId xmlns:a16="http://schemas.microsoft.com/office/drawing/2014/main" id="{4C2EB26E-CB06-6E43-AA69-5D01486857ED}"/>
              </a:ext>
            </a:extLst>
          </p:cNvPr>
          <p:cNvCxnSpPr/>
          <p:nvPr/>
        </p:nvCxnSpPr>
        <p:spPr>
          <a:xfrm>
            <a:off x="7755993" y="5167286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168;p14">
            <a:extLst>
              <a:ext uri="{FF2B5EF4-FFF2-40B4-BE49-F238E27FC236}">
                <a16:creationId xmlns:a16="http://schemas.microsoft.com/office/drawing/2014/main" id="{A6527272-8BF4-6645-BE4C-8BDC36E9BEC4}"/>
              </a:ext>
            </a:extLst>
          </p:cNvPr>
          <p:cNvCxnSpPr/>
          <p:nvPr/>
        </p:nvCxnSpPr>
        <p:spPr>
          <a:xfrm>
            <a:off x="7756001" y="5710656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169;p14">
            <a:extLst>
              <a:ext uri="{FF2B5EF4-FFF2-40B4-BE49-F238E27FC236}">
                <a16:creationId xmlns:a16="http://schemas.microsoft.com/office/drawing/2014/main" id="{6A8B1E0A-FD31-B541-9005-7EA74B3D3737}"/>
              </a:ext>
            </a:extLst>
          </p:cNvPr>
          <p:cNvCxnSpPr/>
          <p:nvPr/>
        </p:nvCxnSpPr>
        <p:spPr>
          <a:xfrm>
            <a:off x="6889737" y="5445848"/>
            <a:ext cx="35072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170;p14">
            <a:extLst>
              <a:ext uri="{FF2B5EF4-FFF2-40B4-BE49-F238E27FC236}">
                <a16:creationId xmlns:a16="http://schemas.microsoft.com/office/drawing/2014/main" id="{AE078723-0E16-384E-A41D-0E2BF6E7CB65}"/>
              </a:ext>
            </a:extLst>
          </p:cNvPr>
          <p:cNvCxnSpPr/>
          <p:nvPr/>
        </p:nvCxnSpPr>
        <p:spPr>
          <a:xfrm rot="10800000">
            <a:off x="7473961" y="5849352"/>
            <a:ext cx="0" cy="3474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171;p14">
            <a:extLst>
              <a:ext uri="{FF2B5EF4-FFF2-40B4-BE49-F238E27FC236}">
                <a16:creationId xmlns:a16="http://schemas.microsoft.com/office/drawing/2014/main" id="{E31E295A-22EE-A649-8AA1-D19805252EE9}"/>
              </a:ext>
            </a:extLst>
          </p:cNvPr>
          <p:cNvSpPr txBox="1"/>
          <p:nvPr/>
        </p:nvSpPr>
        <p:spPr>
          <a:xfrm>
            <a:off x="7192489" y="5264227"/>
            <a:ext cx="64331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DMux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72;p14">
            <a:extLst>
              <a:ext uri="{FF2B5EF4-FFF2-40B4-BE49-F238E27FC236}">
                <a16:creationId xmlns:a16="http://schemas.microsoft.com/office/drawing/2014/main" id="{02349731-3768-4042-B594-72DAB18FB804}"/>
              </a:ext>
            </a:extLst>
          </p:cNvPr>
          <p:cNvSpPr txBox="1"/>
          <p:nvPr/>
        </p:nvSpPr>
        <p:spPr>
          <a:xfrm>
            <a:off x="8090213" y="5015760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73;p14">
            <a:extLst>
              <a:ext uri="{FF2B5EF4-FFF2-40B4-BE49-F238E27FC236}">
                <a16:creationId xmlns:a16="http://schemas.microsoft.com/office/drawing/2014/main" id="{F873DD1D-8244-E84B-A0CE-2B5F4272BEF4}"/>
              </a:ext>
            </a:extLst>
          </p:cNvPr>
          <p:cNvSpPr txBox="1"/>
          <p:nvPr/>
        </p:nvSpPr>
        <p:spPr>
          <a:xfrm>
            <a:off x="8093220" y="5560831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74;p14">
            <a:extLst>
              <a:ext uri="{FF2B5EF4-FFF2-40B4-BE49-F238E27FC236}">
                <a16:creationId xmlns:a16="http://schemas.microsoft.com/office/drawing/2014/main" id="{FCD083AA-FD1E-294C-AD68-09A245BC1020}"/>
              </a:ext>
            </a:extLst>
          </p:cNvPr>
          <p:cNvSpPr txBox="1"/>
          <p:nvPr/>
        </p:nvSpPr>
        <p:spPr>
          <a:xfrm>
            <a:off x="7226965" y="6196824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75;p14">
            <a:extLst>
              <a:ext uri="{FF2B5EF4-FFF2-40B4-BE49-F238E27FC236}">
                <a16:creationId xmlns:a16="http://schemas.microsoft.com/office/drawing/2014/main" id="{F3A59A76-1C59-0D4B-B201-440FAA3B3BA0}"/>
              </a:ext>
            </a:extLst>
          </p:cNvPr>
          <p:cNvSpPr txBox="1"/>
          <p:nvPr/>
        </p:nvSpPr>
        <p:spPr>
          <a:xfrm>
            <a:off x="6493162" y="5291240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7B293-2C3D-5F4A-B52C-BA4DB236B262}"/>
              </a:ext>
            </a:extLst>
          </p:cNvPr>
          <p:cNvSpPr txBox="1"/>
          <p:nvPr/>
        </p:nvSpPr>
        <p:spPr>
          <a:xfrm>
            <a:off x="7483171" y="5544149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Mux Gate Implementation Example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Example of converting pseudocode into a hardware circuit diagram: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780964" y="3197364"/>
            <a:ext cx="45720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(c == 0) {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&amp;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|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A2A85"/>
                </a:solidFill>
              </a:rPr>
              <a:t>Time Management</a:t>
            </a:r>
            <a:endParaRPr b="1" dirty="0">
              <a:solidFill>
                <a:srgbClr val="4A2A85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b="1" dirty="0">
                <a:solidFill>
                  <a:srgbClr val="4A2A85"/>
                </a:solidFill>
              </a:rPr>
              <a:t>Weekly Time Commitments</a:t>
            </a:r>
            <a:endParaRPr b="1" dirty="0">
              <a:solidFill>
                <a:srgbClr val="4A2A8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Binary and Boolean Arithmetic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Addition Operator and Overflow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Circuits For Adding Binary Numbers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dirty="0"/>
              <a:t>Half Adder, Full Adder</a:t>
            </a:r>
          </a:p>
          <a:p>
            <a:pPr marL="365761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</a:pPr>
            <a:endParaRPr lang="en-US" dirty="0"/>
          </a:p>
          <a:p>
            <a:pPr marL="347472" lvl="0" indent="-347472">
              <a:lnSpc>
                <a:spcPct val="100000"/>
              </a:lnSpc>
            </a:pPr>
            <a:r>
              <a:rPr lang="en-US" dirty="0"/>
              <a:t>Making Decisions in Hardware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Multiplexer (Mux) Logical Gate</a:t>
            </a: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336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Mux Gate Implementation Example</a:t>
            </a: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190" name="Google Shape;190;p16" descr="Circuit diagram showing how to use a Mux gate to implement if/else logic. First we build the circuit a And b, then we build the circuit a Or b, and we feed the outputs into a Mux gate. Since our condition depends on c, we use c as the selector bit for the Mux. Then we attach the Mux output to our output.&#10;&#10;The most important thing here is to make sure that our inputs the Mux are in the right order. That is, since we want to computer a And b when c == 0, we feed the output from a And b into the first input of the mux, and the output of a Or b into the second (by convention, most Muxes will specify which output will be produced when the selector is 0 versus when it is 1)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7956" y="2947035"/>
            <a:ext cx="4900684" cy="23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Example of converting pseudocode into a hardware circuit diagram: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780964" y="3197364"/>
            <a:ext cx="45720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(c == 0) {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&amp;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|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Mux Gate Practice Problem 1</a:t>
            </a:r>
            <a:endParaRPr dirty="0"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Draw out the hardware circuit diagram that corresponds to the following pseudocode: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780964" y="3197364"/>
            <a:ext cx="45720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(c == 0)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~a | ~b;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a |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Mux Gate Practice Problem 1</a:t>
            </a:r>
            <a:endParaRPr dirty="0"/>
          </a:p>
        </p:txBody>
      </p:sp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Draw out the hardware circuit diagram that corresponds to the following pseudocode: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780964" y="3197364"/>
            <a:ext cx="45720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(c == 0)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~a | ~b;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a |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8" descr="Circuit diagram implementing the pseudo-code for practice problem 1. First we build the circuit ~a Or ~b and feed the output into the 0 input for the Mux gate, then we build the circuit a Or b and feed the output into the 1 input for the Mux gate. Since our condition depends on c, we use c as the selector bit for the Mux. Then we attach the Mux output to our outpu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6440" y="2846231"/>
            <a:ext cx="5044266" cy="223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Mux Gate Practice Problem 2</a:t>
            </a:r>
            <a:endParaRPr dirty="0"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Draw out the hardware circuit diagram that corresponds to the following pseudocode: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16" name="Google Shape;216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780964" y="3197364"/>
            <a:ext cx="45720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(a == b)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a &amp;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a |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Mux Gate Practice Problem 2</a:t>
            </a:r>
            <a:endParaRPr dirty="0"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Draw out the hardware circuit diagram that corresponds to the following pseudocode: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24" name="Google Shape;22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780964" y="3197364"/>
            <a:ext cx="45720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(a == b)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a &amp;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out = a | b;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0" descr="Circuit diagram implementing the pseudo-code for practice problem 2. First we build the circuit a And b and feed the output into the 0 input for the Mux gate, then we build the circuit a Or b and feed the output into the 1 input for the Mux gate. Since our condition depends on if a == b, we use a gate representing a Xor b to determine if and b are the same. We can feed the output of this Xor gate directly into the selector bit for the Mux, since it will be 0 when a == b (when we want to calculate a And b). Then we attach the Mux output to our outpu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2404" y="2640170"/>
            <a:ext cx="4832952" cy="312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3 Wrap-up</a:t>
            </a:r>
            <a:endParaRPr dirty="0"/>
          </a:p>
        </p:txBody>
      </p:sp>
      <p:sp>
        <p:nvSpPr>
          <p:cNvPr id="337" name="Google Shape;337;p6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Project Reminders</a:t>
            </a:r>
          </a:p>
          <a:p>
            <a:pPr marL="699516" lvl="1" indent="-342900"/>
            <a:r>
              <a:rPr lang="en-US" dirty="0"/>
              <a:t>Project 1 feedback released on </a:t>
            </a:r>
            <a:r>
              <a:rPr lang="en-US" dirty="0" err="1"/>
              <a:t>Gradescope</a:t>
            </a:r>
            <a:endParaRPr lang="en-US" dirty="0"/>
          </a:p>
          <a:p>
            <a:pPr marL="699516" lvl="1" indent="-342900"/>
            <a:r>
              <a:rPr lang="en-US" b="1" dirty="0">
                <a:solidFill>
                  <a:srgbClr val="FF0000"/>
                </a:solidFill>
              </a:rPr>
              <a:t>Project 2 due this Thursday (4/7) at 11:59pm PDT</a:t>
            </a:r>
          </a:p>
          <a:p>
            <a:pPr marL="0" indent="0">
              <a:buNone/>
            </a:pPr>
            <a:endParaRPr lang="en-US" dirty="0"/>
          </a:p>
          <a:p>
            <a:pPr marL="347472" indent="-347472"/>
            <a:r>
              <a:rPr lang="en-US" dirty="0"/>
              <a:t>Lecture 4 Reading: </a:t>
            </a:r>
            <a:r>
              <a:rPr lang="en-US" dirty="0">
                <a:solidFill>
                  <a:srgbClr val="0463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Negative Numbers in Binary</a:t>
            </a:r>
            <a:endParaRPr lang="en-US" dirty="0">
              <a:solidFill>
                <a:srgbClr val="0463C3"/>
              </a:solidFill>
            </a:endParaRPr>
          </a:p>
          <a:p>
            <a:pPr marL="347472" indent="-347472"/>
            <a:endParaRPr lang="en-US" dirty="0">
              <a:solidFill>
                <a:schemeClr val="tx1"/>
              </a:solidFill>
            </a:endParaRPr>
          </a:p>
          <a:p>
            <a:pPr marL="347472" lvl="0" indent="-347472"/>
            <a:r>
              <a:rPr lang="en-US" dirty="0"/>
              <a:t>Course Staff Support</a:t>
            </a:r>
          </a:p>
          <a:p>
            <a:pPr marL="699516" lvl="1" indent="-342900"/>
            <a:r>
              <a:rPr lang="en-US" dirty="0">
                <a:solidFill>
                  <a:schemeClr val="tx1"/>
                </a:solidFill>
              </a:rPr>
              <a:t>Eric has office hours in CSE2 153 today after lecture until 5pm</a:t>
            </a:r>
          </a:p>
          <a:p>
            <a:pPr marL="699516" lvl="1" indent="-342900"/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can also post your questions on the Ed discussion board</a:t>
            </a:r>
            <a:endParaRPr lang="en-US"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sz="2000"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000"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38" name="Google Shape;338;p6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Time Management</a:t>
            </a:r>
            <a:endParaRPr dirty="0"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>
            <a:off x="1405650" y="3687800"/>
            <a:ext cx="6332700" cy="29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50" b="1">
                <a:latin typeface="Encode Sans"/>
                <a:ea typeface="Encode Sans"/>
                <a:cs typeface="Encode Sans"/>
                <a:sym typeface="Encode Sans"/>
              </a:rPr>
              <a:t>One of your most precious resources is your time.</a:t>
            </a:r>
            <a:endParaRPr sz="2850" b="1"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79" name="Google Shape;7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9287" y="1436300"/>
            <a:ext cx="4885424" cy="27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420768" y="2128053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TYPICALLY FILLS UP YOUR TIME DURING THE QUARTER?</a:t>
            </a:r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7" name="Google Shape;87;p33"/>
          <p:cNvSpPr txBox="1"/>
          <p:nvPr/>
        </p:nvSpPr>
        <p:spPr>
          <a:xfrm>
            <a:off x="369000" y="357705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CLASS LECTURES &amp; QUIZ SECTIONS</a:t>
            </a:r>
            <a:endParaRPr sz="2400" b="1" i="0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 txBox="1"/>
          <p:nvPr/>
        </p:nvSpPr>
        <p:spPr>
          <a:xfrm>
            <a:off x="3180300" y="374130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3"/>
          <p:cNvSpPr txBox="1"/>
          <p:nvPr/>
        </p:nvSpPr>
        <p:spPr>
          <a:xfrm>
            <a:off x="5963700" y="374130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STUDYING</a:t>
            </a:r>
            <a:endParaRPr sz="2400" b="1" i="0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3"/>
          <p:cNvSpPr txBox="1"/>
          <p:nvPr/>
        </p:nvSpPr>
        <p:spPr>
          <a:xfrm>
            <a:off x="369000" y="442830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FAMILY COMMITMENTS</a:t>
            </a: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3"/>
          <p:cNvSpPr txBox="1"/>
          <p:nvPr/>
        </p:nvSpPr>
        <p:spPr>
          <a:xfrm>
            <a:off x="3180300" y="4510425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OFFICE HOURS</a:t>
            </a:r>
            <a:endParaRPr sz="2400" b="1" i="0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3"/>
          <p:cNvSpPr txBox="1"/>
          <p:nvPr/>
        </p:nvSpPr>
        <p:spPr>
          <a:xfrm>
            <a:off x="5963700" y="442830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EXTRACURRICULAR INVOLVEMENT</a:t>
            </a: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3"/>
          <p:cNvSpPr txBox="1"/>
          <p:nvPr/>
        </p:nvSpPr>
        <p:spPr>
          <a:xfrm>
            <a:off x="369000" y="527955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COMMUTING</a:t>
            </a:r>
            <a:endParaRPr sz="2400" b="1" i="0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3"/>
          <p:cNvSpPr txBox="1"/>
          <p:nvPr/>
        </p:nvSpPr>
        <p:spPr>
          <a:xfrm>
            <a:off x="3180300" y="527955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HOME CHORES</a:t>
            </a: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3"/>
          <p:cNvSpPr txBox="1"/>
          <p:nvPr/>
        </p:nvSpPr>
        <p:spPr>
          <a:xfrm>
            <a:off x="5963700" y="527955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FRIENDS/PARTNERS</a:t>
            </a:r>
            <a:endParaRPr sz="2400" b="1" i="0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3"/>
          <p:cNvSpPr txBox="1"/>
          <p:nvPr/>
        </p:nvSpPr>
        <p:spPr>
          <a:xfrm>
            <a:off x="369000" y="580525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ADMINISTRATIVE WORK</a:t>
            </a: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3"/>
          <p:cNvSpPr txBox="1"/>
          <p:nvPr/>
        </p:nvSpPr>
        <p:spPr>
          <a:xfrm>
            <a:off x="3180300" y="580525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PHYSICAL / MENTAL ACTIVITIES</a:t>
            </a:r>
            <a:endParaRPr sz="2400" b="1" i="0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3"/>
          <p:cNvSpPr txBox="1"/>
          <p:nvPr/>
        </p:nvSpPr>
        <p:spPr>
          <a:xfrm>
            <a:off x="5963700" y="5805250"/>
            <a:ext cx="27834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AND MORE!</a:t>
            </a:r>
            <a:endParaRPr sz="2400" b="1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Weekly Time Commitments</a:t>
            </a:r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Weekly Time Commitments</a:t>
            </a:r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250" y="1197678"/>
            <a:ext cx="6240506" cy="535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Weekly Time Commitments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Class meeting times and quiz sections</a:t>
            </a:r>
          </a:p>
          <a:p>
            <a:pPr marL="804672" lvl="1" indent="-347472">
              <a:lnSpc>
                <a:spcPct val="100000"/>
              </a:lnSpc>
            </a:pPr>
            <a:endParaRPr sz="1800" dirty="0"/>
          </a:p>
          <a:p>
            <a:pPr marL="347472" lvl="0" indent="-347472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Family, friends, community, extracurricular commitments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sz="1800" dirty="0"/>
          </a:p>
          <a:p>
            <a:pPr marL="347472" lvl="0" indent="-347472">
              <a:lnSpc>
                <a:spcPct val="100000"/>
              </a:lnSpc>
            </a:pPr>
            <a:r>
              <a:rPr lang="en-US" dirty="0"/>
              <a:t>Physical and Mental Activities</a:t>
            </a:r>
          </a:p>
          <a:p>
            <a:pPr marL="804672" lvl="1" indent="-347472">
              <a:lnSpc>
                <a:spcPct val="100000"/>
              </a:lnSpc>
            </a:pPr>
            <a:endParaRPr lang="en-US" sz="1800" dirty="0"/>
          </a:p>
          <a:p>
            <a:pPr marL="347472" lvl="0" indent="-347472">
              <a:lnSpc>
                <a:spcPct val="100000"/>
              </a:lnSpc>
            </a:pPr>
            <a:r>
              <a:rPr lang="en-US" dirty="0"/>
              <a:t>Studying for each of your classes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The number of credits for a course reflects the number of hours the class meets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In general, courses require two hours of homework for every one hour of class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endParaRPr lang="en-US" sz="1800" dirty="0"/>
          </a:p>
          <a:p>
            <a:pPr marL="347472" lvl="0" indent="-347472">
              <a:lnSpc>
                <a:spcPct val="100000"/>
              </a:lnSpc>
            </a:pPr>
            <a:r>
              <a:rPr lang="en-US" dirty="0"/>
              <a:t>What else is not reflected given your specific situation?</a:t>
            </a:r>
          </a:p>
          <a:p>
            <a:pPr marL="347472" lvl="0" indent="-347472">
              <a:lnSpc>
                <a:spcPct val="100000"/>
              </a:lnSpc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65761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</a:pPr>
            <a:endParaRPr lang="en-US" dirty="0"/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7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2551</Words>
  <Application>Microsoft Macintosh PowerPoint</Application>
  <PresentationFormat>On-screen Show (4:3)</PresentationFormat>
  <Paragraphs>773</Paragraphs>
  <Slides>45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Encode Sans</vt:lpstr>
      <vt:lpstr>Noto Sans Symbols</vt:lpstr>
      <vt:lpstr>Arial</vt:lpstr>
      <vt:lpstr>Arial Narrow</vt:lpstr>
      <vt:lpstr>Calibri</vt:lpstr>
      <vt:lpstr>Cambria Math</vt:lpstr>
      <vt:lpstr>Consolas</vt:lpstr>
      <vt:lpstr>Courier New</vt:lpstr>
      <vt:lpstr>Times New Roman</vt:lpstr>
      <vt:lpstr>UWTheme-333-Sp18</vt:lpstr>
      <vt:lpstr>Time Management &amp; Boolean Arithmetic </vt:lpstr>
      <vt:lpstr>Connect With Your CSE 390B Peers</vt:lpstr>
      <vt:lpstr>Project 2 Check-in</vt:lpstr>
      <vt:lpstr>Lecture Outline</vt:lpstr>
      <vt:lpstr>Time Management</vt:lpstr>
      <vt:lpstr>WHAT TYPICALLY FILLS UP YOUR TIME DURING THE QUARTER?</vt:lpstr>
      <vt:lpstr>Weekly Time Commitments</vt:lpstr>
      <vt:lpstr>Weekly Time Commitments</vt:lpstr>
      <vt:lpstr>Weekly Time Commitments</vt:lpstr>
      <vt:lpstr>Time Management Group Discussion</vt:lpstr>
      <vt:lpstr>Lecture Outline</vt:lpstr>
      <vt:lpstr>PowerPoint Presentation</vt:lpstr>
      <vt:lpstr>What is Binary?</vt:lpstr>
      <vt:lpstr>Representing Numbers in Base 2</vt:lpstr>
      <vt:lpstr>Representing Numbers in Binary</vt:lpstr>
      <vt:lpstr>Roadmap: Boolean Arithmetic</vt:lpstr>
      <vt:lpstr>Binary Addition</vt:lpstr>
      <vt:lpstr>Case Study: Decimal Addition</vt:lpstr>
      <vt:lpstr>Binary Addition</vt:lpstr>
      <vt:lpstr>Binary Overflow</vt:lpstr>
      <vt:lpstr>Binary Overflow</vt:lpstr>
      <vt:lpstr>Five-minute Break!</vt:lpstr>
      <vt:lpstr>Lecture Outline</vt:lpstr>
      <vt:lpstr>Half Adder</vt:lpstr>
      <vt:lpstr>Half Adder Example</vt:lpstr>
      <vt:lpstr>Half Adder Example</vt:lpstr>
      <vt:lpstr>Half Adder Group Work</vt:lpstr>
      <vt:lpstr>Half Adder Example</vt:lpstr>
      <vt:lpstr>Full Adder</vt:lpstr>
      <vt:lpstr>Full Adder</vt:lpstr>
      <vt:lpstr>Full Adder Truth Table</vt:lpstr>
      <vt:lpstr>PowerPoint Presentation</vt:lpstr>
      <vt:lpstr>PowerPoint Presentation</vt:lpstr>
      <vt:lpstr>Full Adder Truth Table</vt:lpstr>
      <vt:lpstr>Multi-Bit Adder</vt:lpstr>
      <vt:lpstr>Lecture Outline</vt:lpstr>
      <vt:lpstr>Making Decisions in Hardware</vt:lpstr>
      <vt:lpstr>Making Decisions in Hardware</vt:lpstr>
      <vt:lpstr>Mux Gate Implementation Example</vt:lpstr>
      <vt:lpstr>Mux Gate Implementation Example</vt:lpstr>
      <vt:lpstr>Mux Gate Practice Problem 1</vt:lpstr>
      <vt:lpstr>Mux Gate Practice Problem 1</vt:lpstr>
      <vt:lpstr>Mux Gate Practice Problem 2</vt:lpstr>
      <vt:lpstr>Mux Gate Practice Problem 2</vt:lpstr>
      <vt:lpstr>Lecture 3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Arithmetic, Time Management</dc:title>
  <dc:creator>Aaron Johnston</dc:creator>
  <cp:lastModifiedBy>Eric Fan</cp:lastModifiedBy>
  <cp:revision>151</cp:revision>
  <dcterms:created xsi:type="dcterms:W3CDTF">2018-03-28T08:00:24Z</dcterms:created>
  <dcterms:modified xsi:type="dcterms:W3CDTF">2022-04-06T01:12:22Z</dcterms:modified>
</cp:coreProperties>
</file>